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ashx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7"/>
  </p:notesMasterIdLst>
  <p:sldIdLst>
    <p:sldId id="256" r:id="rId2"/>
    <p:sldId id="257" r:id="rId3"/>
    <p:sldId id="263" r:id="rId4"/>
    <p:sldId id="267" r:id="rId5"/>
    <p:sldId id="261" r:id="rId6"/>
    <p:sldId id="265" r:id="rId7"/>
    <p:sldId id="266" r:id="rId8"/>
    <p:sldId id="268" r:id="rId9"/>
    <p:sldId id="269" r:id="rId10"/>
    <p:sldId id="271" r:id="rId11"/>
    <p:sldId id="285" r:id="rId12"/>
    <p:sldId id="286" r:id="rId13"/>
    <p:sldId id="272" r:id="rId14"/>
    <p:sldId id="276" r:id="rId15"/>
    <p:sldId id="277" r:id="rId16"/>
    <p:sldId id="287" r:id="rId17"/>
    <p:sldId id="273" r:id="rId18"/>
    <p:sldId id="282" r:id="rId19"/>
    <p:sldId id="281" r:id="rId20"/>
    <p:sldId id="283" r:id="rId21"/>
    <p:sldId id="279" r:id="rId22"/>
    <p:sldId id="280" r:id="rId23"/>
    <p:sldId id="284" r:id="rId24"/>
    <p:sldId id="274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0"/>
    <p:restoredTop sz="84000"/>
  </p:normalViewPr>
  <p:slideViewPr>
    <p:cSldViewPr snapToGrid="0" snapToObjects="1">
      <p:cViewPr>
        <p:scale>
          <a:sx n="67" d="100"/>
          <a:sy n="67" d="100"/>
        </p:scale>
        <p:origin x="32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CBC34-F203-674E-A9F1-FBA5C84A84C6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2D2A1-FF47-E847-B1E0-D161B8CE2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similar</a:t>
            </a:r>
            <a:r>
              <a:rPr lang="en-US" baseline="0" dirty="0" smtClean="0"/>
              <a:t> in a sec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 indicator like goals or shots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reality hard to know what people use - </a:t>
            </a:r>
            <a:r>
              <a:rPr lang="en-US" baseline="0" dirty="0" smtClean="0"/>
              <a:t>secret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6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reason I’ve set the exponential factor at ~ 0.16 is</a:t>
            </a:r>
            <a:r>
              <a:rPr lang="mr-IN" baseline="0" dirty="0" smtClean="0"/>
              <a:t>…</a:t>
            </a:r>
            <a:endParaRPr lang="en-GB" baseline="0" dirty="0" smtClean="0"/>
          </a:p>
          <a:p>
            <a:r>
              <a:rPr lang="en-GB" baseline="0" dirty="0" smtClean="0"/>
              <a:t>	</a:t>
            </a:r>
            <a:r>
              <a:rPr lang="en-GB" baseline="0" dirty="0" smtClean="0"/>
              <a:t>1. </a:t>
            </a:r>
            <a:r>
              <a:rPr lang="en-GB" baseline="0" dirty="0" smtClean="0"/>
              <a:t>Because home and away ratings are done separately you have to wait a decent length of time to ensure teams have played a varied level of competition</a:t>
            </a:r>
          </a:p>
          <a:p>
            <a:r>
              <a:rPr lang="en-GB" baseline="0" dirty="0" smtClean="0"/>
              <a:t>If anyone has a better way to do this I’d love to hear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the opponents league positions this season you get bigger differences but run into the same sort of 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again, if anyone has a solution please tell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it 10000</a:t>
            </a:r>
            <a:r>
              <a:rPr lang="en-US" baseline="0" dirty="0" smtClean="0"/>
              <a:t> times and take an average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managed to get it running across 4 cores so it takes about 2.5 mins</a:t>
            </a:r>
          </a:p>
          <a:p>
            <a:r>
              <a:rPr lang="en-US" baseline="0" dirty="0" smtClean="0"/>
              <a:t>Will try and get it to do a million in this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United bought loads of players. All bookies had them as second </a:t>
            </a:r>
            <a:r>
              <a:rPr lang="en-US" dirty="0" err="1" smtClean="0"/>
              <a:t>favourite</a:t>
            </a:r>
            <a:r>
              <a:rPr lang="en-US" dirty="0" smtClean="0"/>
              <a:t> to win</a:t>
            </a:r>
            <a:r>
              <a:rPr lang="en-US" baseline="0" dirty="0" smtClean="0"/>
              <a:t> the league. I </a:t>
            </a:r>
            <a:r>
              <a:rPr lang="en-US" baseline="0" dirty="0" err="1" smtClean="0"/>
              <a:t>didnt</a:t>
            </a:r>
            <a:r>
              <a:rPr lang="en-US" baseline="0" dirty="0" smtClean="0"/>
              <a:t>/don</a:t>
            </a:r>
            <a:r>
              <a:rPr lang="mr-IN" baseline="0" dirty="0" smtClean="0"/>
              <a:t>’</a:t>
            </a:r>
            <a:r>
              <a:rPr lang="en-US" baseline="0" dirty="0" smtClean="0"/>
              <a:t>t have a way of incorporating transfers into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City have had a goal go missing in the shot data!!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2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 good spreadsheet taken from an </a:t>
            </a:r>
            <a:r>
              <a:rPr lang="en-US" dirty="0" err="1" smtClean="0"/>
              <a:t>australian</a:t>
            </a:r>
            <a:r>
              <a:rPr lang="en-US" baseline="0" dirty="0" smtClean="0"/>
              <a:t> bookmakers</a:t>
            </a:r>
          </a:p>
          <a:p>
            <a:r>
              <a:rPr lang="en-US" baseline="0" dirty="0" smtClean="0"/>
              <a:t>I have logged roughly £4500 worth of bets. </a:t>
            </a:r>
            <a:r>
              <a:rPr lang="en-US" baseline="0" smtClean="0"/>
              <a:t>ROI of 4.35%</a:t>
            </a:r>
            <a:endParaRPr lang="en-US" smtClean="0"/>
          </a:p>
          <a:p>
            <a:r>
              <a:rPr lang="en-US" dirty="0" smtClean="0"/>
              <a:t>Santander 123 account only gives you 1.5% interest!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2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xG</a:t>
            </a:r>
            <a:r>
              <a:rPr lang="en-US" baseline="0" dirty="0" smtClean="0"/>
              <a:t> map - </a:t>
            </a:r>
            <a:r>
              <a:rPr lang="en-US" dirty="0" smtClean="0"/>
              <a:t>Size of bubble is probability</a:t>
            </a:r>
          </a:p>
          <a:p>
            <a:endParaRPr lang="en-US" dirty="0" smtClean="0"/>
          </a:p>
          <a:p>
            <a:r>
              <a:rPr lang="en-US" dirty="0" smtClean="0"/>
              <a:t>Had to get the data from</a:t>
            </a:r>
            <a:r>
              <a:rPr lang="en-US" baseline="0" dirty="0" smtClean="0"/>
              <a:t> elsewhere because of age</a:t>
            </a:r>
            <a:endParaRPr lang="en-US" dirty="0" smtClean="0"/>
          </a:p>
          <a:p>
            <a:r>
              <a:rPr lang="en-US" dirty="0" smtClean="0"/>
              <a:t>Very very rough</a:t>
            </a:r>
            <a:r>
              <a:rPr lang="en-US" baseline="0" dirty="0" smtClean="0"/>
              <a:t> shot map </a:t>
            </a:r>
            <a:r>
              <a:rPr lang="mr-IN" baseline="0" dirty="0" smtClean="0"/>
              <a:t>–</a:t>
            </a:r>
            <a:r>
              <a:rPr lang="en-US" baseline="0" dirty="0" smtClean="0"/>
              <a:t> doesn’t include penalty</a:t>
            </a:r>
          </a:p>
          <a:p>
            <a:r>
              <a:rPr lang="en-US" baseline="0" dirty="0" smtClean="0"/>
              <a:t>John Terry sent off </a:t>
            </a:r>
            <a:r>
              <a:rPr lang="mr-IN" baseline="0" dirty="0" smtClean="0"/>
              <a:t>–</a:t>
            </a:r>
            <a:r>
              <a:rPr lang="en-US" baseline="0" dirty="0" smtClean="0"/>
              <a:t> looking like the game was lost and </a:t>
            </a:r>
            <a:r>
              <a:rPr lang="en-US" baseline="0" dirty="0" err="1" smtClean="0"/>
              <a:t>Ramires</a:t>
            </a:r>
            <a:r>
              <a:rPr lang="en-US" baseline="0" dirty="0" smtClean="0"/>
              <a:t> produces the most beautiful chip </a:t>
            </a:r>
            <a:r>
              <a:rPr lang="en-US" baseline="0" dirty="0" err="1" smtClean="0"/>
              <a:t>Ive</a:t>
            </a:r>
            <a:r>
              <a:rPr lang="en-US" baseline="0" dirty="0" smtClean="0"/>
              <a:t> ever seen!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2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people started looking at shots as a measure...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Liverpool’s 26</a:t>
            </a:r>
            <a:r>
              <a:rPr lang="en-US" baseline="0" dirty="0" smtClean="0"/>
              <a:t> shots compared to Chelsea’s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6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Steven</a:t>
            </a:r>
            <a:r>
              <a:rPr lang="en-US" baseline="0" dirty="0" smtClean="0"/>
              <a:t> Gerrard’s shot map </a:t>
            </a:r>
            <a:r>
              <a:rPr lang="mr-IN" baseline="0" dirty="0" smtClean="0"/>
              <a:t>–</a:t>
            </a:r>
            <a:r>
              <a:rPr lang="en-US" baseline="0" dirty="0" smtClean="0"/>
              <a:t> 9 ‘poor’ shots</a:t>
            </a:r>
          </a:p>
          <a:p>
            <a:r>
              <a:rPr lang="en-US" baseline="0" dirty="0" smtClean="0"/>
              <a:t>Only one of these in the first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6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stolen these stats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2014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season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NHL, Alexander Ovechkin attempted 795 shots. In the NBA, Stephen Curry tossed up 1341.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the last 6 years combined, Ronaldo was the only player to attempt 1000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penalty shots. Messi ~ 950. Zlatan ~ 750.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r>
              <a:rPr lang="en-US" baseline="0" dirty="0" smtClean="0"/>
              <a:t> is used lightly because if someone actually looked at the code there’s a chance they’d tell me it isn’t a neural network at </a:t>
            </a:r>
            <a:r>
              <a:rPr lang="en-US" baseline="0" dirty="0" smtClean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RIGHT. SO NOW WE HAVE AN XG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 ratings into Home </a:t>
            </a:r>
            <a:r>
              <a:rPr lang="en-US" dirty="0" smtClean="0"/>
              <a:t>Attack, </a:t>
            </a:r>
            <a:r>
              <a:rPr lang="en-US" dirty="0" smtClean="0"/>
              <a:t>Home Defense, Away Attack and Away </a:t>
            </a:r>
            <a:r>
              <a:rPr lang="en-US" dirty="0" smtClean="0"/>
              <a:t>Defense but I got rid of the gamma and had home and away ratings instead (based on another paper) </a:t>
            </a:r>
            <a:r>
              <a:rPr lang="mr-IN" dirty="0" smtClean="0"/>
              <a:t>–</a:t>
            </a:r>
            <a:r>
              <a:rPr lang="en-US" dirty="0" smtClean="0"/>
              <a:t> in hindsight,</a:t>
            </a:r>
            <a:r>
              <a:rPr lang="en-US" baseline="0" dirty="0" smtClean="0"/>
              <a:t> as you’ll see, bad idea. RHO is dependence between home and away scores. I just set this at about 0.15</a:t>
            </a:r>
            <a:endParaRPr lang="en-US" dirty="0" smtClean="0"/>
          </a:p>
          <a:p>
            <a:r>
              <a:rPr lang="en-US" dirty="0" smtClean="0"/>
              <a:t>Modified bivariate</a:t>
            </a:r>
            <a:r>
              <a:rPr lang="en-US" baseline="0" dirty="0" smtClean="0"/>
              <a:t> Poisson </a:t>
            </a:r>
            <a:r>
              <a:rPr lang="en-US" baseline="0" dirty="0" smtClean="0"/>
              <a:t>distribution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realize</a:t>
            </a:r>
            <a:r>
              <a:rPr lang="en-US" baseline="0" dirty="0" smtClean="0"/>
              <a:t> a linear regression probably isn’t the best way to do it and assume that </a:t>
            </a:r>
            <a:r>
              <a:rPr lang="en-US" baseline="0" dirty="0" err="1" smtClean="0"/>
              <a:t>theres</a:t>
            </a:r>
            <a:r>
              <a:rPr lang="en-US" baseline="0" dirty="0" smtClean="0"/>
              <a:t> a reason the likelihood led to that but there you go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Dixon and Coles now both run competing sports statistic firms. Apparently they now hate each </a:t>
            </a:r>
            <a:r>
              <a:rPr lang="en-US" baseline="0" dirty="0" smtClean="0"/>
              <a:t>other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4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ashx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cap="none" dirty="0" smtClean="0"/>
              <a:t>xpected</a:t>
            </a:r>
            <a:r>
              <a:rPr lang="en-US" dirty="0" smtClean="0"/>
              <a:t> g</a:t>
            </a:r>
            <a:r>
              <a:rPr lang="en-US" cap="none" dirty="0" smtClean="0"/>
              <a:t>oals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cap="none" dirty="0" err="1" smtClean="0"/>
              <a:t>x</a:t>
            </a:r>
            <a:r>
              <a:rPr lang="en-US" dirty="0" err="1" smtClean="0"/>
              <a:t>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Football statistics</a:t>
            </a:r>
          </a:p>
        </p:txBody>
      </p:sp>
    </p:spTree>
    <p:extLst>
      <p:ext uri="{BB962C8B-B14F-4D97-AF65-F5344CB8AC3E}">
        <p14:creationId xmlns:p14="http://schemas.microsoft.com/office/powerpoint/2010/main" val="1467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Scraped data from </a:t>
            </a:r>
            <a:r>
              <a:rPr lang="en-US" dirty="0" err="1" smtClean="0"/>
              <a:t>Squawka</a:t>
            </a:r>
            <a:r>
              <a:rPr lang="en-US" dirty="0" smtClean="0"/>
              <a:t> using Selenium</a:t>
            </a:r>
          </a:p>
          <a:p>
            <a:r>
              <a:rPr lang="en-US" dirty="0" smtClean="0"/>
              <a:t>For each shot</a:t>
            </a:r>
          </a:p>
          <a:p>
            <a:pPr lvl="1"/>
            <a:r>
              <a:rPr lang="en-US" dirty="0" smtClean="0"/>
              <a:t>x coordinate</a:t>
            </a:r>
          </a:p>
          <a:p>
            <a:pPr lvl="1"/>
            <a:r>
              <a:rPr lang="en-US" dirty="0" smtClean="0"/>
              <a:t>y coordinate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eader/ no header</a:t>
            </a:r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err="1" smtClean="0"/>
              <a:t>sklearn</a:t>
            </a:r>
            <a:endParaRPr lang="en-US" dirty="0" smtClean="0"/>
          </a:p>
          <a:p>
            <a:r>
              <a:rPr lang="en-US" dirty="0" smtClean="0"/>
              <a:t>“Neural network”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02" y="2572913"/>
            <a:ext cx="5760278" cy="32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13909" r="12197" b="13818"/>
          <a:stretch/>
        </p:blipFill>
        <p:spPr>
          <a:xfrm>
            <a:off x="2852927" y="1838871"/>
            <a:ext cx="6547106" cy="4384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49312"/>
          <a:stretch/>
        </p:blipFill>
        <p:spPr>
          <a:xfrm rot="16200000">
            <a:off x="3864566" y="827234"/>
            <a:ext cx="4523828" cy="6547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- foot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- header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12750" r="11833" b="13250"/>
          <a:stretch/>
        </p:blipFill>
        <p:spPr>
          <a:xfrm>
            <a:off x="2852928" y="1838872"/>
            <a:ext cx="6547104" cy="43844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49312"/>
          <a:stretch/>
        </p:blipFill>
        <p:spPr>
          <a:xfrm rot="16200000">
            <a:off x="3864566" y="827234"/>
            <a:ext cx="4523828" cy="65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smtClean="0"/>
              <a:t>ratings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3677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Get team ratings for the previous season </a:t>
            </a:r>
            <a:r>
              <a:rPr lang="mr-IN" dirty="0" smtClean="0"/>
              <a:t>–</a:t>
            </a:r>
            <a:r>
              <a:rPr lang="en-US" dirty="0" smtClean="0"/>
              <a:t> 0.8 </a:t>
            </a:r>
            <a:r>
              <a:rPr lang="en-US" dirty="0" err="1" smtClean="0"/>
              <a:t>xG</a:t>
            </a:r>
            <a:r>
              <a:rPr lang="en-US" dirty="0" smtClean="0"/>
              <a:t> and 0.2 FTG</a:t>
            </a:r>
          </a:p>
          <a:p>
            <a:pPr lvl="1"/>
            <a:r>
              <a:rPr lang="en-US" dirty="0" smtClean="0"/>
              <a:t>Dixon</a:t>
            </a:r>
            <a:r>
              <a:rPr lang="en-US" dirty="0"/>
              <a:t>, M.J. and Coles, S.G., 1997. Modelling association football scores and inefficiencies in the football betting market. </a:t>
            </a:r>
            <a:r>
              <a:rPr lang="en-US" i="1" dirty="0"/>
              <a:t>Journal of the Royal Statistical Society: Series C (Applied Statistics)</a:t>
            </a:r>
            <a:r>
              <a:rPr lang="en-US" dirty="0"/>
              <a:t>, </a:t>
            </a:r>
            <a:r>
              <a:rPr lang="en-US" i="1" dirty="0"/>
              <a:t>46</a:t>
            </a:r>
            <a:r>
              <a:rPr lang="en-US" dirty="0"/>
              <a:t>(2), pp.265-280.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Team ratings are linearly related to (0.8 </a:t>
            </a:r>
            <a:r>
              <a:rPr lang="en-US" dirty="0" err="1" smtClean="0"/>
              <a:t>xG</a:t>
            </a:r>
            <a:r>
              <a:rPr lang="en-US" dirty="0" smtClean="0"/>
              <a:t> </a:t>
            </a:r>
            <a:r>
              <a:rPr lang="en-US" dirty="0"/>
              <a:t>+</a:t>
            </a:r>
            <a:r>
              <a:rPr lang="en-US" dirty="0" smtClean="0"/>
              <a:t> </a:t>
            </a:r>
            <a:r>
              <a:rPr lang="en-US" dirty="0" smtClean="0"/>
              <a:t>0.2 </a:t>
            </a:r>
            <a:r>
              <a:rPr lang="en-US" dirty="0" smtClean="0"/>
              <a:t>FTG) so can predict current seasons </a:t>
            </a:r>
          </a:p>
          <a:p>
            <a:pPr marL="0" indent="0">
              <a:buNone/>
            </a:pPr>
            <a:r>
              <a:rPr lang="en-US" sz="1700" dirty="0"/>
              <a:t>	</a:t>
            </a:r>
            <a:r>
              <a:rPr lang="en-US" sz="1700" dirty="0" smtClean="0"/>
              <a:t>Maher</a:t>
            </a:r>
            <a:r>
              <a:rPr lang="en-US" sz="1700" dirty="0"/>
              <a:t>, M.J., 1982. Modelling association football scores. </a:t>
            </a:r>
            <a:r>
              <a:rPr lang="en-US" sz="1700" i="1" dirty="0" err="1"/>
              <a:t>Statistica</a:t>
            </a:r>
            <a:r>
              <a:rPr lang="en-US" sz="1700" i="1" dirty="0"/>
              <a:t> </a:t>
            </a:r>
            <a:r>
              <a:rPr lang="en-US" sz="1700" i="1" dirty="0" err="1"/>
              <a:t>Neerlandica</a:t>
            </a:r>
            <a:r>
              <a:rPr lang="en-US" sz="1700" dirty="0"/>
              <a:t>, </a:t>
            </a:r>
            <a:r>
              <a:rPr lang="en-US" sz="1700" i="1" dirty="0"/>
              <a:t>36</a:t>
            </a:r>
            <a:r>
              <a:rPr lang="en-US" sz="1700" dirty="0"/>
              <a:t>(3), pp.109-118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25141"/>
            <a:ext cx="46609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80" y="3935215"/>
            <a:ext cx="58420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05015"/>
            <a:ext cx="39370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552" y="2899741"/>
            <a:ext cx="1371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ratings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the two ratings using an exponential decay</a:t>
            </a:r>
          </a:p>
          <a:p>
            <a:endParaRPr lang="en-US" dirty="0"/>
          </a:p>
          <a:p>
            <a:r>
              <a:rPr lang="en-US" dirty="0" smtClean="0"/>
              <a:t>Currently at the end of GW8</a:t>
            </a:r>
          </a:p>
          <a:p>
            <a:pPr lvl="1"/>
            <a:r>
              <a:rPr lang="en-US" dirty="0" smtClean="0"/>
              <a:t>so ~ 50-50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The issue at the beginning of the season is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quality of opponent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31986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4 - opponents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078" y="2137282"/>
            <a:ext cx="7630602" cy="3759935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Man United - 10</a:t>
            </a:r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smtClean="0"/>
              <a:t>Man City - 11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Tottenham - 12</a:t>
            </a:r>
          </a:p>
          <a:p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Chelsea - 9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96" y="1845734"/>
            <a:ext cx="950948" cy="955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25" y="5022575"/>
            <a:ext cx="1252135" cy="1304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1" y="2956590"/>
            <a:ext cx="900824" cy="900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43" y="4019274"/>
            <a:ext cx="1003301" cy="100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5078" y="3211083"/>
            <a:ext cx="18553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Man City - 11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9741" y="5060774"/>
            <a:ext cx="448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16-17 league position of opponents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810138"/>
            <a:ext cx="431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Current predictions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end of GW8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/>
          <a:stretch/>
        </p:blipFill>
        <p:spPr>
          <a:xfrm>
            <a:off x="2487168" y="1878246"/>
            <a:ext cx="7278624" cy="43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Current predictions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end of GW8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/>
          <a:stretch/>
        </p:blipFill>
        <p:spPr>
          <a:xfrm>
            <a:off x="285158" y="1989328"/>
            <a:ext cx="6652935" cy="395427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1079" r="29420" b="1"/>
          <a:stretch/>
        </p:blipFill>
        <p:spPr>
          <a:xfrm>
            <a:off x="7699248" y="1989328"/>
            <a:ext cx="4133088" cy="395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0636" r="7247" b="5906"/>
          <a:stretch/>
        </p:blipFill>
        <p:spPr>
          <a:xfrm>
            <a:off x="3068619" y="1883664"/>
            <a:ext cx="5572461" cy="497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predictions have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Current </a:t>
            </a:r>
            <a:r>
              <a:rPr lang="en-US" dirty="0" err="1" smtClean="0">
                <a:solidFill>
                  <a:schemeClr val="tx1"/>
                </a:solidFill>
              </a:rPr>
              <a:t>xG</a:t>
            </a:r>
            <a:r>
              <a:rPr lang="en-US" dirty="0" smtClean="0">
                <a:solidFill>
                  <a:schemeClr val="tx1"/>
                </a:solidFill>
              </a:rPr>
              <a:t>/ goals </a:t>
            </a:r>
            <a:r>
              <a:rPr lang="en-US" dirty="0" smtClean="0">
                <a:solidFill>
                  <a:schemeClr val="tx1"/>
                </a:solidFill>
              </a:rPr>
              <a:t>values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8738" r="7844" b="7009"/>
          <a:stretch/>
        </p:blipFill>
        <p:spPr>
          <a:xfrm>
            <a:off x="6446522" y="1950632"/>
            <a:ext cx="4270248" cy="4145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8096" r="7707" b="6956"/>
          <a:stretch/>
        </p:blipFill>
        <p:spPr>
          <a:xfrm>
            <a:off x="1377697" y="1950632"/>
            <a:ext cx="4255009" cy="42101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17193" y="2270309"/>
            <a:ext cx="8799577" cy="1965890"/>
            <a:chOff x="1917193" y="2270309"/>
            <a:chExt cx="8799577" cy="1965890"/>
          </a:xfrm>
        </p:grpSpPr>
        <p:sp>
          <p:nvSpPr>
            <p:cNvPr id="6" name="TextBox 5"/>
            <p:cNvSpPr txBox="1"/>
            <p:nvPr/>
          </p:nvSpPr>
          <p:spPr>
            <a:xfrm>
              <a:off x="4782313" y="3928422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Lucky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57234" y="3928421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Unlucky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17193" y="2270310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Unlucky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91529" y="2270309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dirty="0" smtClean="0"/>
                <a:t>ucky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956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shot is assigned an </a:t>
            </a:r>
            <a:r>
              <a:rPr lang="en-US" dirty="0" err="1" smtClean="0"/>
              <a:t>xG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A probability that the shot will go in based on ‘</a:t>
            </a:r>
            <a:r>
              <a:rPr lang="en-US" i="1" dirty="0" smtClean="0"/>
              <a:t>similar’</a:t>
            </a:r>
            <a:r>
              <a:rPr lang="en-US" dirty="0" smtClean="0"/>
              <a:t> shots in the past</a:t>
            </a:r>
          </a:p>
          <a:p>
            <a:r>
              <a:rPr lang="en-US" dirty="0" smtClean="0"/>
              <a:t>By summing up all the </a:t>
            </a:r>
            <a:r>
              <a:rPr lang="en-US" dirty="0" err="1" smtClean="0"/>
              <a:t>xG</a:t>
            </a:r>
            <a:r>
              <a:rPr lang="en-US" dirty="0" smtClean="0"/>
              <a:t> values for a team within a game you get a performance indicator</a:t>
            </a:r>
          </a:p>
          <a:p>
            <a:pPr lvl="1"/>
            <a:r>
              <a:rPr lang="en-US" dirty="0" smtClean="0"/>
              <a:t>A team that has been able to create a lot of ‘clear cut’ chances has played well (or the other team has played badly)</a:t>
            </a:r>
          </a:p>
          <a:p>
            <a:r>
              <a:rPr lang="en-US" dirty="0" smtClean="0"/>
              <a:t>Different models take into account different features</a:t>
            </a:r>
          </a:p>
          <a:p>
            <a:pPr lvl="1"/>
            <a:r>
              <a:rPr lang="en-US" dirty="0" smtClean="0"/>
              <a:t>Main features are</a:t>
            </a:r>
            <a:r>
              <a:rPr lang="mr-IN" dirty="0" smtClean="0"/>
              <a:t>…</a:t>
            </a:r>
            <a:endParaRPr lang="en-GB" dirty="0"/>
          </a:p>
          <a:p>
            <a:pPr lvl="2"/>
            <a:r>
              <a:rPr lang="en-GB" dirty="0" smtClean="0"/>
              <a:t>Distance</a:t>
            </a:r>
          </a:p>
          <a:p>
            <a:pPr lvl="2"/>
            <a:r>
              <a:rPr lang="en-GB" dirty="0" smtClean="0"/>
              <a:t>Angle from goal</a:t>
            </a:r>
          </a:p>
          <a:p>
            <a:pPr lvl="2"/>
            <a:r>
              <a:rPr lang="en-GB" dirty="0" smtClean="0"/>
              <a:t>Type of assist</a:t>
            </a:r>
          </a:p>
          <a:p>
            <a:pPr lvl="2"/>
            <a:r>
              <a:rPr lang="en-GB" dirty="0" smtClean="0"/>
              <a:t>Header/ </a:t>
            </a:r>
            <a:r>
              <a:rPr lang="en-GB" dirty="0" smtClean="0"/>
              <a:t>foot</a:t>
            </a:r>
          </a:p>
          <a:p>
            <a:pPr lvl="2"/>
            <a:r>
              <a:rPr lang="en-GB" dirty="0" smtClean="0"/>
              <a:t>OPTA </a:t>
            </a:r>
            <a:r>
              <a:rPr lang="mr-IN" dirty="0" smtClean="0"/>
              <a:t>–</a:t>
            </a:r>
            <a:r>
              <a:rPr lang="en-GB" dirty="0" smtClean="0"/>
              <a:t> big chances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55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Current </a:t>
            </a:r>
            <a:r>
              <a:rPr lang="en-US" dirty="0" err="1">
                <a:solidFill>
                  <a:schemeClr val="tx1"/>
                </a:solidFill>
              </a:rPr>
              <a:t>xG</a:t>
            </a:r>
            <a:r>
              <a:rPr lang="en-US" dirty="0">
                <a:solidFill>
                  <a:schemeClr val="tx1"/>
                </a:solidFill>
              </a:rPr>
              <a:t>/ goals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t="8801" r="8222" b="7466"/>
          <a:stretch/>
        </p:blipFill>
        <p:spPr>
          <a:xfrm>
            <a:off x="3236976" y="1865376"/>
            <a:ext cx="5266944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1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Top goal scorers so far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91" y="1899272"/>
            <a:ext cx="4694488" cy="35208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58" y="1899272"/>
            <a:ext cx="4694488" cy="35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Teams - created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134"/>
            <a:ext cx="4698336" cy="3523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43" y="1883134"/>
            <a:ext cx="4698336" cy="3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Teams - conceded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134"/>
            <a:ext cx="4698336" cy="3523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43" y="1883134"/>
            <a:ext cx="4698336" cy="3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Betting game by game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end of GW8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probability of a team winning using the bivariate Poisson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63" y="2315082"/>
            <a:ext cx="4949843" cy="2309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9" y="2315082"/>
            <a:ext cx="4194124" cy="28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</a:t>
            </a:r>
            <a:r>
              <a:rPr lang="en-US" dirty="0" smtClean="0"/>
              <a:t>tips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2243668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xG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performance indicator that has less noise than other indicators such as goals or shots</a:t>
            </a:r>
            <a:endParaRPr lang="en-US" dirty="0"/>
          </a:p>
          <a:p>
            <a:r>
              <a:rPr lang="en-US" dirty="0" smtClean="0"/>
              <a:t>A team can play badly and score more/ the same amount of goals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Barcelona vs. Chelsea 2011/2012 season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23 shots vs. 7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46485"/>
            <a:ext cx="7400925" cy="5550693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3"/>
          <a:stretch/>
        </p:blipFill>
        <p:spPr>
          <a:xfrm flipV="1">
            <a:off x="2557462" y="446485"/>
            <a:ext cx="2488671" cy="5550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5866" y="5983023"/>
            <a:ext cx="2675468" cy="36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*Doesn’t include penalty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9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xG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performance indicator that has less noise than other indicators such as goals or shots</a:t>
            </a:r>
            <a:endParaRPr lang="en-US" dirty="0"/>
          </a:p>
          <a:p>
            <a:r>
              <a:rPr lang="en-US" dirty="0"/>
              <a:t>A team can play badly and score more/ the same amount of goals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Barcelona vs. Chelsea 2011/2012 season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23 shots vs. 7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 team can have lots of shots but they may all be of poor quality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Liverpool vs. Chelsea 2013/14 season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26 shots vs. 11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Gerrard had 9 shots</a:t>
            </a:r>
          </a:p>
        </p:txBody>
      </p:sp>
    </p:spTree>
    <p:extLst>
      <p:ext uri="{BB962C8B-B14F-4D97-AF65-F5344CB8AC3E}">
        <p14:creationId xmlns:p14="http://schemas.microsoft.com/office/powerpoint/2010/main" val="2231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46485"/>
            <a:ext cx="7400925" cy="5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46485"/>
            <a:ext cx="7400925" cy="55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xG</a:t>
            </a:r>
            <a:endParaRPr lang="en-US" dirty="0"/>
          </a:p>
        </p:txBody>
      </p:sp>
      <p:pic>
        <p:nvPicPr>
          <p:cNvPr id="4" name="Wood - Burnley vs. Palac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923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  <p:sp>
        <p:nvSpPr>
          <p:cNvPr id="5" name="TextBox 4"/>
          <p:cNvSpPr txBox="1"/>
          <p:nvPr/>
        </p:nvSpPr>
        <p:spPr>
          <a:xfrm>
            <a:off x="10124675" y="5576600"/>
            <a:ext cx="176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xG</a:t>
            </a:r>
            <a:r>
              <a:rPr lang="en-US" sz="3200" dirty="0" smtClean="0"/>
              <a:t> = 0.02</a:t>
            </a:r>
          </a:p>
        </p:txBody>
      </p:sp>
    </p:spTree>
    <p:extLst>
      <p:ext uri="{BB962C8B-B14F-4D97-AF65-F5344CB8AC3E}">
        <p14:creationId xmlns:p14="http://schemas.microsoft.com/office/powerpoint/2010/main" val="164622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2424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xG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Player positioning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Teams are now signing up for GPS data so will start seeing more models based on this</a:t>
            </a:r>
          </a:p>
          <a:p>
            <a:pPr lvl="2"/>
            <a:r>
              <a:rPr lang="en-US" dirty="0"/>
              <a:t>Fernando, T., Wei, X., </a:t>
            </a:r>
            <a:r>
              <a:rPr lang="en-US" dirty="0" err="1"/>
              <a:t>Fookes</a:t>
            </a:r>
            <a:r>
              <a:rPr lang="en-US" dirty="0"/>
              <a:t>, C., </a:t>
            </a:r>
            <a:r>
              <a:rPr lang="en-US" dirty="0" err="1"/>
              <a:t>Sridharan</a:t>
            </a:r>
            <a:r>
              <a:rPr lang="en-US" dirty="0"/>
              <a:t>, S. and Lucey, P., 2015. Discovering methods of scoring in soccer using tracking data. </a:t>
            </a:r>
            <a:r>
              <a:rPr lang="en-US" i="1" dirty="0"/>
              <a:t>Large-Scale Sports Analytics, Sidney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>
                <a:solidFill>
                  <a:schemeClr val="tx1"/>
                </a:solidFill>
              </a:rPr>
              <a:t>StrataBet</a:t>
            </a:r>
            <a:r>
              <a:rPr lang="en-US" dirty="0" smtClean="0">
                <a:solidFill>
                  <a:schemeClr val="tx1"/>
                </a:solidFill>
              </a:rPr>
              <a:t> don’t use GPS but do log the number of players between the ball and the goal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Some teams/players finish better than others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 particular there are differences in finishing between different leagues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Sample size for players isn’t really large enough to get individual predictions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Include wages/ valuation of players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You’d obviously expect Harry Kane to finish better than Gary Cahill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My model in particular takes into account penalties as well</a:t>
            </a:r>
          </a:p>
          <a:p>
            <a:r>
              <a:rPr lang="en-US" dirty="0">
                <a:solidFill>
                  <a:schemeClr val="tx1"/>
                </a:solidFill>
              </a:rPr>
              <a:t>The football community doesn’t particularly like </a:t>
            </a:r>
            <a:r>
              <a:rPr lang="en-US" dirty="0" smtClean="0">
                <a:solidFill>
                  <a:schemeClr val="tx1"/>
                </a:solidFill>
              </a:rPr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6220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3521</TotalTime>
  <Words>970</Words>
  <Application>Microsoft Macintosh PowerPoint</Application>
  <PresentationFormat>Widescreen</PresentationFormat>
  <Paragraphs>161</Paragraphs>
  <Slides>25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Mangal</vt:lpstr>
      <vt:lpstr>Retrospect</vt:lpstr>
      <vt:lpstr>Expected goals - xG</vt:lpstr>
      <vt:lpstr>What is xG?</vt:lpstr>
      <vt:lpstr>Why use xG?</vt:lpstr>
      <vt:lpstr>PowerPoint Presentation</vt:lpstr>
      <vt:lpstr>Why use xG?</vt:lpstr>
      <vt:lpstr>PowerPoint Presentation</vt:lpstr>
      <vt:lpstr>PowerPoint Presentation</vt:lpstr>
      <vt:lpstr>Limitations of xG</vt:lpstr>
      <vt:lpstr>Limitations of xG</vt:lpstr>
      <vt:lpstr>Method</vt:lpstr>
      <vt:lpstr>Heatmap - foot</vt:lpstr>
      <vt:lpstr>Heatmap - header</vt:lpstr>
      <vt:lpstr>Team ratings</vt:lpstr>
      <vt:lpstr>Team ratings</vt:lpstr>
      <vt:lpstr>Top 4 - opponents so far</vt:lpstr>
      <vt:lpstr>Current predictions – end of GW8</vt:lpstr>
      <vt:lpstr>Current predictions – end of GW8</vt:lpstr>
      <vt:lpstr>How the predictions have changed</vt:lpstr>
      <vt:lpstr>Current xG/ goals values</vt:lpstr>
      <vt:lpstr>Current xG/ goals values</vt:lpstr>
      <vt:lpstr>Top goal scorers so far</vt:lpstr>
      <vt:lpstr>Teams - created</vt:lpstr>
      <vt:lpstr>Teams - conceded</vt:lpstr>
      <vt:lpstr>Betting game by game – end of GW8</vt:lpstr>
      <vt:lpstr>Any questions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goals - xG</dc:title>
  <dc:creator>Microsoft Office User</dc:creator>
  <cp:lastModifiedBy>Microsoft Office User</cp:lastModifiedBy>
  <cp:revision>62</cp:revision>
  <dcterms:created xsi:type="dcterms:W3CDTF">2017-09-24T18:03:04Z</dcterms:created>
  <dcterms:modified xsi:type="dcterms:W3CDTF">2017-10-18T11:06:23Z</dcterms:modified>
</cp:coreProperties>
</file>